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7" r:id="rId2"/>
    <p:sldId id="358" r:id="rId3"/>
    <p:sldId id="391" r:id="rId4"/>
    <p:sldId id="393" r:id="rId5"/>
    <p:sldId id="392" r:id="rId6"/>
    <p:sldId id="394" r:id="rId7"/>
    <p:sldId id="395" r:id="rId8"/>
    <p:sldId id="396" r:id="rId9"/>
    <p:sldId id="397" r:id="rId10"/>
    <p:sldId id="398" r:id="rId11"/>
    <p:sldId id="401" r:id="rId12"/>
    <p:sldId id="400" r:id="rId13"/>
    <p:sldId id="402" r:id="rId14"/>
    <p:sldId id="403" r:id="rId15"/>
    <p:sldId id="412" r:id="rId16"/>
    <p:sldId id="413" r:id="rId17"/>
    <p:sldId id="414" r:id="rId18"/>
    <p:sldId id="432" r:id="rId19"/>
    <p:sldId id="415" r:id="rId20"/>
    <p:sldId id="428" r:id="rId21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180D"/>
    <a:srgbClr val="FFFFB9"/>
    <a:srgbClr val="0086EA"/>
    <a:srgbClr val="084958"/>
    <a:srgbClr val="F5BC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1" autoAdjust="0"/>
    <p:restoredTop sz="94624" autoAdjust="0"/>
  </p:normalViewPr>
  <p:slideViewPr>
    <p:cSldViewPr>
      <p:cViewPr varScale="1">
        <p:scale>
          <a:sx n="87" d="100"/>
          <a:sy n="87" d="100"/>
        </p:scale>
        <p:origin x="10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32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A1296-8262-43E8-8CA9-F7203E4140D3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27998-5951-4868-9E1F-D3C9D7276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4185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6B9371-FE4F-4381-B8E3-1FE22CFCA208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936CB9-2FC4-4ACB-8142-09BDA4FA9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5913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9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2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91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54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24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79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92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92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26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8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8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2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7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6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7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6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1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36CB9-2FC4-4ACB-8142-09BDA4FA9E3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A391-D49F-418D-B604-41F023CFFB9C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0F73-7124-4BD4-94BE-467E60F49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A9E95-BE2A-4153-8D2E-4443F127B557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8320-1411-4510-91FD-7DC02D651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5030-3B9E-4AEC-B5FF-BD653BB89303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CDF0-BBA4-403A-BD98-FD7FCF2BC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616A-8B69-4C5B-B9AE-014B16AB8872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9D3D-9C42-4B6B-9D4A-7A866FC16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1D67F-86FE-4E64-86C2-80CA202DB7DA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E4B2-3A77-4D0A-921D-E326BD550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7F0C-CDC3-4C56-8ABE-57F7DF527DEC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FDA8-5C3A-40FF-B60F-4011163B7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A222-0073-4BAA-A3EC-E12AAB4C7F04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41B5-B15D-4E17-87D3-25A7FE79F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062B-D18B-4BE7-8AC6-2158ADCFFF4D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42C5-153F-4A2A-8D47-66BA9BDA6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BA80-D406-420F-908A-3CFABBDE4C1B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4D65-C780-4BAD-9D5A-254932132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290F-6DA3-4361-9255-F6ACDAE02D40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F9A6-34B8-4EA3-BB29-09C8A360D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057D-ABC0-47D6-99CF-238B3D2AFFFD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3A00-8FD4-4C05-9841-8D4D919FE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6797A-439F-4B1A-A5CE-84C823F10220}" type="datetime1">
              <a:rPr lang="ru-RU" smtClean="0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510BB-48BA-4907-AC13-27A480D27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https://yt3.ggpht.com/a/AATXAJzvcaO0VYJTa39k1aCXg8AjgDzB88IocNLu0TsM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1" y="0"/>
            <a:ext cx="12192000" cy="70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5447928" y="2705129"/>
            <a:ext cx="6624736" cy="3702739"/>
          </a:xfrm>
        </p:spPr>
        <p:txBody>
          <a:bodyPr/>
          <a:lstStyle/>
          <a:p>
            <a:pPr eaLnBrk="1" hangingPunct="1"/>
            <a:r>
              <a:rPr lang="ru-RU" sz="5400" b="1" dirty="0">
                <a:solidFill>
                  <a:srgbClr val="FFFFB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ШКОЛА </a:t>
            </a:r>
            <a:br>
              <a:rPr lang="ru-RU" sz="5400" b="1" dirty="0">
                <a:solidFill>
                  <a:srgbClr val="FFFFB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FFFFB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УСПЕШНОГО </a:t>
            </a:r>
            <a:br>
              <a:rPr lang="ru-RU" sz="5400" b="1" dirty="0">
                <a:solidFill>
                  <a:srgbClr val="FFFFB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FFFFB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АБИТУРИЕНТА </a:t>
            </a:r>
            <a:br>
              <a:rPr lang="ru-RU" sz="5400" b="1" dirty="0">
                <a:solidFill>
                  <a:srgbClr val="FFFFB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rgbClr val="FFFFB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2023</a:t>
            </a:r>
            <a:endParaRPr lang="ru-RU" sz="3600" dirty="0">
              <a:solidFill>
                <a:srgbClr val="FFFFB9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9395" y="-17591"/>
            <a:ext cx="5068664" cy="2216452"/>
          </a:xfrm>
          <a:prstGeom prst="rect">
            <a:avLst/>
          </a:prstGeom>
          <a:solidFill>
            <a:srgbClr val="0086EA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340427"/>
            <a:ext cx="4065807" cy="1132351"/>
          </a:xfrm>
          <a:prstGeom prst="rect">
            <a:avLst/>
          </a:prstGeom>
        </p:spPr>
      </p:pic>
      <p:pic>
        <p:nvPicPr>
          <p:cNvPr id="1058" name="Picture 34" descr="https://sun9-14.userapi.com/impg/c857720/v857720221/16ed1a/lwyVTjL3QlE.jpg?size=1280x960&amp;quality=96&amp;sign=7135daeaeb749806b7357cda9c41cacc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451" y="2480062"/>
            <a:ext cx="5293360" cy="415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76" y="4944014"/>
            <a:ext cx="2232248" cy="2232248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10747684" y="5764213"/>
            <a:ext cx="1161653" cy="1113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3" y="88399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30474" y="116632"/>
            <a:ext cx="6768752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ШКОЛА </a:t>
            </a:r>
            <a:r>
              <a:rPr lang="ru-RU" sz="3600" b="1" dirty="0" smtClean="0">
                <a:solidFill>
                  <a:srgbClr val="851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УСПЕШНОГО ШКОЛЬНИКА</a:t>
            </a:r>
            <a:endParaRPr lang="ru-RU" sz="2200" dirty="0">
              <a:solidFill>
                <a:srgbClr val="85180D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9911" y="1952774"/>
            <a:ext cx="579377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85180D"/>
              </a:buClr>
            </a:pP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программе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Школы:</a:t>
            </a:r>
          </a:p>
          <a:p>
            <a:pPr algn="l">
              <a:spcBef>
                <a:spcPts val="0"/>
              </a:spcBef>
              <a:buClr>
                <a:srgbClr val="85180D"/>
              </a:buClr>
            </a:pP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Занимательная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Увлекательная химия 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Психология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ebdings" panose="05030102010509060703" pitchFamily="18" charset="2"/>
              <a:buChar char="§"/>
            </a:pP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sun9-9.userapi.com/c857720/v857720221/16ed52/3X0JnKJvSW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7965" y="2186850"/>
            <a:ext cx="4943751" cy="41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5029002"/>
            <a:ext cx="1812974" cy="181297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479376" y="324065"/>
            <a:ext cx="7237734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851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ПРИГЛАШАЕМ УЧАСТВОВАТЬ В ПРОГРАММАХ ШУА</a:t>
            </a:r>
            <a:endParaRPr lang="ru-RU" sz="2200" dirty="0">
              <a:solidFill>
                <a:srgbClr val="85180D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9416" y="2780928"/>
            <a:ext cx="86409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окончивших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классы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</a:pPr>
            <a:r>
              <a:rPr lang="ru-RU" sz="24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(ШКОЛА УСПЕШНОГО ШКОЛЬНИКА)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учеников, окончивших 8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классы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</a:pPr>
            <a:r>
              <a:rPr lang="ru-RU" sz="24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(ШКОЛА УСПЕШНОГО АБИТУРИЕНТА)</a:t>
            </a:r>
            <a:endParaRPr lang="ru-RU" sz="2400" b="1" dirty="0">
              <a:solidFill>
                <a:srgbClr val="851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04" y="2564904"/>
            <a:ext cx="3541166" cy="3541166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294334" y="188640"/>
            <a:ext cx="7488832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851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ПРИГЛАШАЕМ УЧАСТВОВАТЬ В ПРОГРАММАХ ШУА</a:t>
            </a:r>
            <a:endParaRPr lang="ru-RU" sz="2200" dirty="0">
              <a:solidFill>
                <a:srgbClr val="85180D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95400" y="2060848"/>
            <a:ext cx="67687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ШУА </a:t>
            </a:r>
            <a:r>
              <a:rPr lang="ru-RU" sz="24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сможет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новые </a:t>
            </a:r>
            <a:r>
              <a:rPr lang="ru-RU" sz="22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задать интересующие </a:t>
            </a:r>
            <a:r>
              <a:rPr lang="ru-RU" sz="22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специалистам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университета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определиться с </a:t>
            </a:r>
            <a:r>
              <a:rPr lang="ru-RU" sz="22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выбором будущей профессии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оздоровиться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морском побережье перед школьными занятиями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завести новых друзей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интересно провести время со сверстниками</a:t>
            </a:r>
          </a:p>
        </p:txBody>
      </p:sp>
      <p:pic>
        <p:nvPicPr>
          <p:cNvPr id="16386" name="Picture 2" descr="https://shua.urfu.ru/fileadmin/user_upload/site_15247/2017/ikqfU6QdN7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4152" y="2204863"/>
            <a:ext cx="324036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hua.urfu.ru/fileadmin/user_upload/site_15247/2017/yGA5lAzf3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84332" y="3794672"/>
            <a:ext cx="2566825" cy="26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5526929"/>
            <a:ext cx="1439532" cy="1439532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294334" y="188640"/>
            <a:ext cx="7488832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851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ФОРМИРОВАНИЕ ОТРЯДОВ</a:t>
            </a:r>
            <a:endParaRPr lang="ru-RU" sz="2200" dirty="0">
              <a:solidFill>
                <a:srgbClr val="85180D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914" y="2103083"/>
            <a:ext cx="2880320" cy="41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ребят одного возраста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25-30 человек в отряде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93341" y="2103083"/>
            <a:ext cx="3324650" cy="44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</a:pPr>
            <a:r>
              <a:rPr lang="ru-RU" sz="24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педагога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отряд: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</a:pP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Вожатый</a:t>
            </a:r>
          </a:p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от университета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обеспечения учебной работы)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un9-60.userapi.com/impg/XYctJZHFTjM7Ybo0taXWfBv7qNwtNSuH7RJOfg/gAfnP4lz5fc.jpg?size=1280x960&amp;quality=96&amp;sign=f39adb586c07ada004af17bc18aeda3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43" y="2338063"/>
            <a:ext cx="5140198" cy="38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5157818"/>
            <a:ext cx="1439532" cy="1439532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294334" y="188640"/>
            <a:ext cx="7488832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851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ТРАДИЦИОННАЯ РАЗВЛЕКАТЕЛЬНАЯ ПРОГРАММА</a:t>
            </a:r>
            <a:endParaRPr lang="ru-RU" sz="2200" dirty="0">
              <a:solidFill>
                <a:srgbClr val="85180D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97802" y="2420888"/>
            <a:ext cx="6494198" cy="41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Вредная Игра,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«Зарница», интеллектуальные игры</a:t>
            </a:r>
          </a:p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Шоу-программы и концерты</a:t>
            </a:r>
          </a:p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Кинофестиваль и киноклуб</a:t>
            </a:r>
          </a:p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секции и соревнования</a:t>
            </a:r>
          </a:p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Творческие студии</a:t>
            </a:r>
          </a:p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85180D"/>
              </a:buClr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sun9-76.userapi.com/impg/c857720/v857720221/16ecc0/5BYjGkrx_8I.jpg?size=1280x960&amp;quality=96&amp;sign=face7a22df00f6a98c23d97383d6ff9c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5252" y="2432858"/>
            <a:ext cx="4752529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6.userapi.com/impg/c857620/v857620199/1889de/x32_OkmXN7E.jpg?size=960x720&amp;quality=96&amp;sign=d02f4bae9acc988ca69344880363a411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076" y="4581128"/>
            <a:ext cx="39664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344" y="5517232"/>
            <a:ext cx="1439532" cy="1439532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0" y="198653"/>
            <a:ext cx="7488832" cy="2095941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851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РУКОВОДСТВО ШУА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3392" y="2294594"/>
            <a:ext cx="74888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85180D"/>
                </a:solidFill>
                <a:latin typeface="Arial" panose="020B0604020202020204" pitchFamily="34" charset="0"/>
              </a:rPr>
              <a:t>Руководитель проекта: 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Черепанова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Екатерина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Сергеевна</a:t>
            </a:r>
          </a:p>
          <a:p>
            <a:pPr marL="0" indent="0">
              <a:buNone/>
            </a:pPr>
            <a:endParaRPr lang="ru-RU" sz="2400" b="1" dirty="0">
              <a:solidFill>
                <a:srgbClr val="85180D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доктор философских наук, профессор</a:t>
            </a: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директор Института профессиональной переподготовки и повышения квалификации</a:t>
            </a: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 основатель и идеолог проекта ШУА с момента основания в 2004 г.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83" y="2708920"/>
            <a:ext cx="3672408" cy="3630057"/>
          </a:xfrm>
          <a:prstGeom prst="rect">
            <a:avLst/>
          </a:prstGeom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440249"/>
            <a:ext cx="1417751" cy="1417751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0" y="198653"/>
            <a:ext cx="7488832" cy="2095941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851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РУКОВОДСТВО ШУА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3392" y="2294594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85180D"/>
                </a:solidFill>
                <a:latin typeface="Arial" panose="020B0604020202020204" pitchFamily="34" charset="0"/>
              </a:rPr>
              <a:t>Коммерческий директор и преподаватель ШУА: </a:t>
            </a:r>
            <a:endParaRPr lang="ru-RU" sz="3200" b="1" dirty="0" smtClean="0">
              <a:solidFill>
                <a:srgbClr val="85180D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Мельникова Елена Владимировна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кандидат философских наук, доцент</a:t>
            </a: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составитель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и рецензент пакетов заданий по обществознанию для олимпиад разных уровней</a:t>
            </a: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эксперт по профилю "Обществознание" комиссии Российского совета олимпиад школьников</a:t>
            </a: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подготовила победителей и призеров всероссийских олимпиад по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обществознанию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242" name="Picture 2" descr="https://philos-urgi.urfu.ru/fileadmin/user_upload/common_files/Melnik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35" y="2132856"/>
            <a:ext cx="2736304" cy="411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440249"/>
            <a:ext cx="1417751" cy="1417751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0" y="198653"/>
            <a:ext cx="7488832" cy="2095941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851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РУКОВОДСТВО ШУА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4209" y="2326309"/>
            <a:ext cx="68654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85180D"/>
                </a:solidFill>
                <a:latin typeface="Arial" panose="020B0604020202020204" pitchFamily="34" charset="0"/>
              </a:rPr>
              <a:t>Завучи проекта </a:t>
            </a:r>
            <a:r>
              <a:rPr lang="ru-RU" sz="3200" b="1" dirty="0" smtClean="0">
                <a:solidFill>
                  <a:srgbClr val="85180D"/>
                </a:solidFill>
                <a:latin typeface="Arial" panose="020B0604020202020204" pitchFamily="34" charset="0"/>
              </a:rPr>
              <a:t>ШУА: 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Батюта Екатерина Анатольевна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кандидат философских наук, доцент</a:t>
            </a: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директор Центра практической психологии и психоанализа ИППК</a:t>
            </a: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имеет дополнительные квалификации по английскому языку, сфере туризма и гостеприимства,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конфликтологии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3314" name="Picture 2" descr="https://ippk-urgi.urfu.ru/fileadmin/_processed_/4/c/csm_Batjuta_2020_f0c34f0e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2184" y="2051265"/>
            <a:ext cx="3624425" cy="427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440249"/>
            <a:ext cx="1417751" cy="1417751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428445" y="230368"/>
            <a:ext cx="7488832" cy="2095941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851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РУКОВОДСТВО ШУА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2350" y="2060848"/>
            <a:ext cx="63367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85180D"/>
                </a:solidFill>
                <a:latin typeface="Arial" panose="020B0604020202020204" pitchFamily="34" charset="0"/>
              </a:rPr>
              <a:t>Завучи проекта </a:t>
            </a:r>
            <a:r>
              <a:rPr lang="ru-RU" sz="3200" b="1" dirty="0" err="1" smtClean="0">
                <a:solidFill>
                  <a:srgbClr val="85180D"/>
                </a:solidFill>
                <a:latin typeface="Arial" panose="020B0604020202020204" pitchFamily="34" charset="0"/>
              </a:rPr>
              <a:t>ШУА</a:t>
            </a:r>
            <a:r>
              <a:rPr lang="ru-RU" sz="3200" b="1" dirty="0" smtClean="0">
                <a:solidFill>
                  <a:srgbClr val="85180D"/>
                </a:solidFill>
                <a:latin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Давлетшина Анна Маратовна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магистр философии, ассистент департамента философии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УрФУ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и разработчик заданий для научно-практических конференций школьников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 олимпиад по обществознанию</a:t>
            </a: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профессиональная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переподготовка по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конфликтологии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, медиации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и педагогической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176726"/>
            <a:ext cx="3838872" cy="3972398"/>
          </a:xfrm>
          <a:prstGeom prst="rect">
            <a:avLst/>
          </a:prstGeom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299076"/>
            <a:ext cx="1417751" cy="1417751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0" y="198653"/>
            <a:ext cx="7488832" cy="2095941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851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РУКОВОДСТВО ШУА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4209" y="2326309"/>
            <a:ext cx="6865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85180D"/>
                </a:solidFill>
                <a:latin typeface="Arial" panose="020B0604020202020204" pitchFamily="34" charset="0"/>
              </a:rPr>
              <a:t>Завучи проекта </a:t>
            </a:r>
            <a:r>
              <a:rPr lang="ru-RU" sz="3200" b="1" dirty="0" smtClean="0">
                <a:solidFill>
                  <a:srgbClr val="85180D"/>
                </a:solidFill>
                <a:latin typeface="Arial" panose="020B0604020202020204" pitchFamily="34" charset="0"/>
              </a:rPr>
              <a:t>ШУА: 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Ведерников Георгий Андреевич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магистр философии, ассистент ИППК</a:t>
            </a: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многолетний вожатый и воспитатель ШУА</a:t>
            </a: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организатор научно-практических конференций школьников,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профориентационных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 занятий, игр и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квестов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дополнительное образование по педагогике общего и среднего 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49" y="2051265"/>
            <a:ext cx="3989238" cy="4274184"/>
          </a:xfrm>
          <a:prstGeom prst="rect">
            <a:avLst/>
          </a:prstGeom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440249"/>
            <a:ext cx="1417751" cy="1417751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407368" y="260648"/>
            <a:ext cx="6768752" cy="2401846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ЧТО ТАКОЕ </a:t>
            </a:r>
            <a:b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ШКОЛА УСПЕШНОГО АБИТУРИЕНТА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b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ШУА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работает более 15 лет и подготовил к поступлению в университет более 3000 ребят.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rgbClr val="002060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6370" y="2996952"/>
            <a:ext cx="7067822" cy="3685182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ШУА</a:t>
            </a:r>
            <a:r>
              <a:rPr lang="ru-RU" sz="24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летний университетский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лагерь.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предназначен 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 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будущим абитуриентам определиться с выбором будущей профессии,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разобраться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многообразии направлений подготовки и программ университета,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университетской культурой и студенческой жизнью.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pic>
        <p:nvPicPr>
          <p:cNvPr id="3074" name="Picture 2" descr="https://sun9-64.userapi.com/impg/c857720/v857720221/16ece8/US2X60nNnBE.jpg?size=1280x960&amp;quality=96&amp;sign=f64b12cf2931769b27e463f15a2ac7f3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12223" y="2780928"/>
            <a:ext cx="384465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5013176"/>
            <a:ext cx="1668958" cy="1668958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428445" y="230368"/>
            <a:ext cx="7488832" cy="2095941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КОНТАКТНАЯ ИНФОРМАЦИЯ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440249"/>
            <a:ext cx="1417751" cy="1417751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326309"/>
            <a:ext cx="3207645" cy="363170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1631504" y="2326309"/>
            <a:ext cx="3240360" cy="3631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2" y="507229"/>
            <a:ext cx="12961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30474" y="116632"/>
            <a:ext cx="6768752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ОБРАЗОВАТЕЛЬНАЯ ПРОГРАММА</a:t>
            </a:r>
            <a:endParaRPr lang="ru-RU" sz="2200" dirty="0">
              <a:solidFill>
                <a:srgbClr val="002060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12024" y="2492896"/>
            <a:ext cx="5400600" cy="40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профориентационные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мероприятия 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психологические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тренинги 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занятия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 профилям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6" descr="https://jtr.urfu.ru/fileadmin/user_upload/common_files/news/2017/8/20170814_shu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496368"/>
            <a:ext cx="5143500" cy="30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352" y="4941168"/>
            <a:ext cx="1812974" cy="181297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30474" y="116632"/>
            <a:ext cx="6768752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ОБРАЗОВАТЕЛЬНЫЕ ПРОФИЛИ ШУА-2021</a:t>
            </a:r>
            <a:endParaRPr lang="ru-RU" sz="2200" dirty="0">
              <a:solidFill>
                <a:srgbClr val="002060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0474" y="2348880"/>
            <a:ext cx="730974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гуманитарный профиль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(история, обществознание, русский язык)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физико-математический профиль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(профильная математика, физика, информатика)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851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химико-биологический профиль </a:t>
            </a:r>
            <a:r>
              <a:rPr lang="ru-RU" sz="24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(химия, биология, русский язык)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65960" y="3285775"/>
            <a:ext cx="3062128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</a:rPr>
              <a:t>По итогам смены участникам выдается</a:t>
            </a:r>
          </a:p>
          <a:p>
            <a:pPr marL="0" indent="0">
              <a:buNone/>
            </a:pPr>
            <a:r>
              <a:rPr lang="ru-RU" sz="2200" b="1" i="1" dirty="0" smtClean="0">
                <a:solidFill>
                  <a:srgbClr val="85180D"/>
                </a:solidFill>
                <a:latin typeface="Arial" panose="020B0604020202020204" pitchFamily="34" charset="0"/>
              </a:rPr>
              <a:t>СЕРТИФИКАТ</a:t>
            </a:r>
            <a:r>
              <a:rPr lang="ru-RU" sz="22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о </a:t>
            </a:r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</a:rPr>
              <a:t>прохождении учебной</a:t>
            </a:r>
          </a:p>
          <a:p>
            <a:pPr marL="0" indent="0">
              <a:buNone/>
            </a:pPr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</a:rPr>
              <a:t>программы в </a:t>
            </a:r>
            <a:r>
              <a:rPr lang="ru-RU" sz="2200" b="1" i="1" dirty="0">
                <a:solidFill>
                  <a:srgbClr val="85180D"/>
                </a:solidFill>
                <a:latin typeface="Arial" panose="020B0604020202020204" pitchFamily="34" charset="0"/>
              </a:rPr>
              <a:t>количестве 36 часов</a:t>
            </a:r>
            <a:r>
              <a:rPr lang="ru-RU" sz="2200" i="1" dirty="0">
                <a:solidFill>
                  <a:srgbClr val="85180D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12472" r="1188" b="12694"/>
          <a:stretch/>
        </p:blipFill>
        <p:spPr bwMode="auto">
          <a:xfrm rot="10800000" flipH="1" flipV="1">
            <a:off x="8153633" y="2212573"/>
            <a:ext cx="3074455" cy="10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4898360"/>
            <a:ext cx="1812974" cy="181297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30474" y="116632"/>
            <a:ext cx="6768752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ОБРАЗОВАТЕЛЬНАЯ ПРОГРАММА</a:t>
            </a:r>
            <a:endParaRPr lang="ru-RU" sz="2200" dirty="0">
              <a:solidFill>
                <a:srgbClr val="002060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63952" y="2492896"/>
            <a:ext cx="60486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85180D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проводят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высококвалифицированные специалисты – </a:t>
            </a:r>
            <a:r>
              <a:rPr lang="ru-RU" sz="28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</a:t>
            </a:r>
            <a:r>
              <a:rPr lang="ru-RU" sz="2800" b="1" dirty="0" err="1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УрФУ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использованием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авторских методик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преподавания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visualrian.ru/images/old_preview/294/98/2949865_previ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50" y="2492896"/>
            <a:ext cx="4810919" cy="36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352" y="4941168"/>
            <a:ext cx="1812974" cy="181297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73402" y="5493712"/>
            <a:ext cx="58952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5180D"/>
                </a:solidFill>
                <a:latin typeface="Arial Black" panose="020B0A04020102020204" pitchFamily="34" charset="0"/>
              </a:rPr>
              <a:t>ШУА - день открытых дверей университета каждый день!</a:t>
            </a:r>
          </a:p>
        </p:txBody>
      </p:sp>
    </p:spTree>
    <p:extLst>
      <p:ext uri="{BB962C8B-B14F-4D97-AF65-F5344CB8AC3E}">
        <p14:creationId xmlns:p14="http://schemas.microsoft.com/office/powerpoint/2010/main" val="1691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30474" y="116632"/>
            <a:ext cx="6768752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ГУМАНИТАРНЫЙ ПРОФИЛЬ</a:t>
            </a:r>
            <a:endParaRPr lang="ru-RU" sz="2200" dirty="0">
              <a:solidFill>
                <a:srgbClr val="002060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7380" y="2212572"/>
            <a:ext cx="658890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Обществознание	 </a:t>
            </a:r>
            <a:r>
              <a:rPr lang="en-US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 	   	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Университетоведение</a:t>
            </a: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часа</a:t>
            </a:r>
          </a:p>
          <a:p>
            <a:pPr algn="l">
              <a:spcBef>
                <a:spcPts val="0"/>
              </a:spcBef>
              <a:buClr>
                <a:srgbClr val="85180D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Психология </a:t>
            </a: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часа</a:t>
            </a:r>
          </a:p>
        </p:txBody>
      </p:sp>
      <p:pic>
        <p:nvPicPr>
          <p:cNvPr id="10" name="Picture 2" descr="https://sun9-41.userapi.com/c206828/v206828199/804a9/DABxSIg0zw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9226" y="2212572"/>
            <a:ext cx="420732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4898360"/>
            <a:ext cx="1812974" cy="181297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30474" y="116632"/>
            <a:ext cx="7021710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ФИЗИКО-МАТЕМАТИЧЕСКИЙ ПРОФИЛЬ</a:t>
            </a:r>
            <a:endParaRPr lang="ru-RU" sz="2200" dirty="0">
              <a:solidFill>
                <a:srgbClr val="002060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7380" y="2420888"/>
            <a:ext cx="70448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Профильная математика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 часов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851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 			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 часов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851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 		 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8 часов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851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Университетоведение</a:t>
            </a: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 часа 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851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Психология 			 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 часа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sun9-12.userapi.com/c858328/v858328199/1806ac/etygtVeB3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79" y="2428279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43" y="5042694"/>
            <a:ext cx="1812974" cy="181297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30474" y="116632"/>
            <a:ext cx="6768752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ХИМИКО-БИОЛОГИЧЕСКИЙ ПРОФИЛЬ</a:t>
            </a:r>
            <a:endParaRPr lang="ru-RU" sz="2200" dirty="0">
              <a:solidFill>
                <a:srgbClr val="002060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7380" y="2420888"/>
            <a:ext cx="70448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				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часов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851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 			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 часов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851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		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8 часов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851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Университетоведение</a:t>
            </a: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 часа </a:t>
            </a: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8518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Clr>
                <a:srgbClr val="85180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Психология 			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 часа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sun9-47.userapi.com/c204720/v204720199/80061/6w0-kHv7R_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7729863" y="2500440"/>
            <a:ext cx="4088128" cy="38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43" y="5042694"/>
            <a:ext cx="1812974" cy="181297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30474" y="116632"/>
            <a:ext cx="6768752" cy="2095941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ШКОЛА </a:t>
            </a:r>
            <a:r>
              <a:rPr lang="ru-RU" sz="3600" b="1" dirty="0" smtClean="0">
                <a:solidFill>
                  <a:srgbClr val="85180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УСПЕШНОГО ШКОЛЬНИКА</a:t>
            </a:r>
            <a:endParaRPr lang="ru-RU" sz="2200" dirty="0">
              <a:solidFill>
                <a:srgbClr val="85180D"/>
              </a:solidFill>
              <a:latin typeface="Arial Black" panose="020B0A040201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0C0C0">
                  <a:alpha val="75294"/>
                </a:srgbClr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rgbClr val="0086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7752184" y="476672"/>
            <a:ext cx="4065807" cy="113235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7380" y="2420888"/>
            <a:ext cx="56046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85180D"/>
              </a:buClr>
            </a:pPr>
            <a:r>
              <a:rPr lang="ru-RU" sz="60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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</a:t>
            </a: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b="1" dirty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школьников, окончивших 6-7 классы, </a:t>
            </a:r>
            <a:r>
              <a:rPr lang="ru-RU" sz="2800" b="1" dirty="0" smtClean="0">
                <a:solidFill>
                  <a:srgbClr val="8518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ориентированная на развитие мотивации к обучению, интереса к достижениям современной науки</a:t>
            </a:r>
          </a:p>
        </p:txBody>
      </p:sp>
      <p:pic>
        <p:nvPicPr>
          <p:cNvPr id="8194" name="Picture 2" descr="Школа успешного абитуриент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6646" y="2934368"/>
            <a:ext cx="4722640" cy="30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УА УрФУ - летний образовательный лагерь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5029002"/>
            <a:ext cx="1812974" cy="181297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7507</TotalTime>
  <Words>454</Words>
  <Application>Microsoft Office PowerPoint</Application>
  <PresentationFormat>Широкоэкранный</PresentationFormat>
  <Paragraphs>162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Verdana</vt:lpstr>
      <vt:lpstr>Webdings</vt:lpstr>
      <vt:lpstr>Wingdings</vt:lpstr>
      <vt:lpstr>Тема Office</vt:lpstr>
      <vt:lpstr>ШКОЛА  УСПЕШНОГО  АБИТУРИЕНТА  2023</vt:lpstr>
      <vt:lpstr>ЧТО ТАКОЕ  ШКОЛА УСПЕШНОГО АБИТУРИЕНТА? ШУА  работает более 15 лет и подготовил к поступлению в университет более 3000 ребят. </vt:lpstr>
      <vt:lpstr>ОБРАЗОВАТЕЛЬНАЯ ПРОГРАММА</vt:lpstr>
      <vt:lpstr>ОБРАЗОВАТЕЛЬНЫЕ ПРОФИЛИ ШУА-2021</vt:lpstr>
      <vt:lpstr>ОБРАЗОВАТЕЛЬНАЯ ПРОГРАММА</vt:lpstr>
      <vt:lpstr>ГУМАНИТАРНЫЙ ПРОФИЛЬ</vt:lpstr>
      <vt:lpstr>ФИЗИКО-МАТЕМАТИЧЕСКИЙ ПРОФИЛЬ</vt:lpstr>
      <vt:lpstr>ХИМИКО-БИОЛОГИЧЕСКИЙ ПРОФИЛЬ</vt:lpstr>
      <vt:lpstr>ШКОЛА УСПЕШНОГО ШКОЛЬНИКА</vt:lpstr>
      <vt:lpstr>ШКОЛА УСПЕШНОГО ШКОЛЬНИКА</vt:lpstr>
      <vt:lpstr>ПРИГЛАШАЕМ УЧАСТВОВАТЬ В ПРОГРАММАХ ШУА</vt:lpstr>
      <vt:lpstr>ПРИГЛАШАЕМ УЧАСТВОВАТЬ В ПРОГРАММАХ ШУА</vt:lpstr>
      <vt:lpstr>ФОРМИРОВАНИЕ ОТРЯДОВ</vt:lpstr>
      <vt:lpstr>ТРАДИЦИОННАЯ РАЗВЛЕКАТЕЛЬНАЯ ПРОГРАММА</vt:lpstr>
      <vt:lpstr>РУКОВОДСТВО ШУА</vt:lpstr>
      <vt:lpstr>РУКОВОДСТВО ШУА</vt:lpstr>
      <vt:lpstr>РУКОВОДСТВО ШУА</vt:lpstr>
      <vt:lpstr>РУКОВОДСТВО ШУА</vt:lpstr>
      <vt:lpstr>РУКОВОДСТВО ШУА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Ирина</cp:lastModifiedBy>
  <cp:revision>485</cp:revision>
  <cp:lastPrinted>2020-03-20T07:00:32Z</cp:lastPrinted>
  <dcterms:created xsi:type="dcterms:W3CDTF">2011-09-19T03:23:37Z</dcterms:created>
  <dcterms:modified xsi:type="dcterms:W3CDTF">2023-06-15T16:12:01Z</dcterms:modified>
</cp:coreProperties>
</file>